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</p:sldIdLst>
  <p:sldSz cy="5143500" cx="9144000"/>
  <p:notesSz cx="6858000" cy="9144000"/>
  <p:embeddedFontLst>
    <p:embeddedFont>
      <p:font typeface="Roboto"/>
      <p:regular r:id="rId70"/>
      <p:bold r:id="rId71"/>
      <p:italic r:id="rId72"/>
      <p:boldItalic r:id="rId73"/>
    </p:embeddedFont>
    <p:embeddedFont>
      <p:font typeface="Open Sans"/>
      <p:regular r:id="rId74"/>
      <p:bold r:id="rId75"/>
      <p:italic r:id="rId76"/>
      <p:boldItalic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89F0FBD-999D-49C2-9FCE-D008613374C8}">
  <a:tblStyle styleId="{C89F0FBD-999D-49C2-9FCE-D008613374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Roboto-boldItalic.fntdata"/><Relationship Id="rId72" Type="http://schemas.openxmlformats.org/officeDocument/2006/relationships/font" Target="fonts/Roboto-italic.fntdata"/><Relationship Id="rId31" Type="http://schemas.openxmlformats.org/officeDocument/2006/relationships/slide" Target="slides/slide26.xml"/><Relationship Id="rId75" Type="http://schemas.openxmlformats.org/officeDocument/2006/relationships/font" Target="fonts/OpenSans-bold.fntdata"/><Relationship Id="rId30" Type="http://schemas.openxmlformats.org/officeDocument/2006/relationships/slide" Target="slides/slide25.xml"/><Relationship Id="rId74" Type="http://schemas.openxmlformats.org/officeDocument/2006/relationships/font" Target="fonts/OpenSans-regular.fntdata"/><Relationship Id="rId33" Type="http://schemas.openxmlformats.org/officeDocument/2006/relationships/slide" Target="slides/slide28.xml"/><Relationship Id="rId77" Type="http://schemas.openxmlformats.org/officeDocument/2006/relationships/font" Target="fonts/OpenSans-boldItalic.fntdata"/><Relationship Id="rId32" Type="http://schemas.openxmlformats.org/officeDocument/2006/relationships/slide" Target="slides/slide27.xml"/><Relationship Id="rId76" Type="http://schemas.openxmlformats.org/officeDocument/2006/relationships/font" Target="fonts/OpenSans-italic.fntdata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Roboto-bold.fntdata"/><Relationship Id="rId70" Type="http://schemas.openxmlformats.org/officeDocument/2006/relationships/font" Target="fonts/Roboto-regular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39236257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39236257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8c14fb42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8c14fb42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c14fb42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8c14fb42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8c14fb42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8c14fb42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8c14fb42e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8c14fb42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8c14fb42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8c14fb42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8c14fb42e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8c14fb42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Properties like color, position and size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8c14fb42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8c14fb42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8c14fb42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8c14fb42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8c14fb42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8c14fb42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8c14fb42e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8c14fb42e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8c14fb4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8c14fb4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8c14fb42e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8c14fb42e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8c14fb42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8c14fb42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8c14fb42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8c14fb42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8c14fb42e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8c14fb42e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8c14fb42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8c14fb42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8c14fb42e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8c14fb42e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8c14fb42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8c14fb42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8c14fb42e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8c14fb42e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8c14fb42e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8c14fb42e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8c14fb42e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8c14fb42e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8c14fb42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8c14fb42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8c14fb42e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8c14fb42e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8c14fb42e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8c14fb42e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8c14fb42e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8c14fb42e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8c14fb42e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8c14fb42e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8c14fb42e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8c14fb42e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8c14fb42e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8c14fb42e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8c14fb42e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8c14fb42e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8c14fb42e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8c14fb42e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8c14fb42e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8c14fb42e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8c14fb42e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8c14fb42e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8c14fb42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8c14fb42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8c14fb42e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8c14fb42e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8c14fb42e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8c14fb42e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8c14fb42e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8c14fb42e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8c14fb42e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8c14fb42e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8c14fb42e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38c14fb42e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8c14fb42e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8c14fb42e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8c14fb42e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8c14fb42e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8c14fb42e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8c14fb42e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8c14fb42e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8c14fb42e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8c14fb42e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8c14fb42e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8c14fb42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8c14fb42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8c14fb42e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8c14fb42e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8c14fb42e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8c14fb42e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8c14fb42e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8c14fb42e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8c14fb42e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8c14fb42e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8c14fb42e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8c14fb42e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8c14fb42e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8c14fb42e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8c14fb42e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8c14fb42e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8c14fb42e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8c14fb42e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8c14fb42e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8c14fb42e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8c14fb42e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8c14fb42e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8c14fb42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8c14fb42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8c14fb42e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8c14fb42e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8c14fb42e_0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8c14fb42e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8c14fb42e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8c14fb42e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38c14fb42e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38c14fb42e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5a8660457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5a8660457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8c14fb42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8c14fb42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8c14fb42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8c14fb42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8c14fb42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8c14fb42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21AAC3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6-24 at 5.25.46 PM.png" id="54" name="Google Shape;54;p11"/>
          <p:cNvPicPr preferRelativeResize="0"/>
          <p:nvPr/>
        </p:nvPicPr>
        <p:blipFill rotWithShape="1">
          <a:blip r:embed="rId2">
            <a:alphaModFix/>
          </a:blip>
          <a:srcRect b="0" l="39" r="3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1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1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8" name="Google Shape;58;p11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" name="Google Shape;59;p11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0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0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0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0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0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0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000"/>
              </a:spcBef>
              <a:spcAft>
                <a:spcPts val="1000"/>
              </a:spcAft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4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ooter.png" id="61" name="Google Shape;6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038" y="-16809"/>
            <a:ext cx="9144000" cy="517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1"/>
          <p:cNvSpPr txBox="1"/>
          <p:nvPr/>
        </p:nvSpPr>
        <p:spPr>
          <a:xfrm>
            <a:off x="2381675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Advanced Development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1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1"/>
          <p:cNvSpPr txBox="1"/>
          <p:nvPr/>
        </p:nvSpPr>
        <p:spPr>
          <a:xfrm>
            <a:off x="4407225" y="4756401"/>
            <a:ext cx="12876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Animations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" name="Google Shape;65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2525" y="47362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21AAC3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2400"/>
              <a:buNone/>
              <a:defRPr sz="2400">
                <a:solidFill>
                  <a:srgbClr val="21AAC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389600"/>
            <a:ext cx="8428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4800"/>
              <a:buNone/>
              <a:defRPr sz="4800">
                <a:solidFill>
                  <a:srgbClr val="21AAC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4646400"/>
          </a:xfrm>
          <a:prstGeom prst="rect">
            <a:avLst/>
          </a:prstGeom>
          <a:solidFill>
            <a:srgbClr val="21AA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4200"/>
              <a:buNone/>
              <a:defRPr sz="4200">
                <a:solidFill>
                  <a:srgbClr val="21AAC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2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AAC3"/>
              </a:buClr>
              <a:buSzPts val="3600"/>
              <a:buFont typeface="Roboto"/>
              <a:buNone/>
              <a:defRPr b="1" sz="3600">
                <a:solidFill>
                  <a:srgbClr val="21AAC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2381675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Advanced Development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5694825" y="4626388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4407222" y="4754753"/>
            <a:ext cx="12876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Animations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6675" y="47362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eveloper.android.com/guide/topics/graphics/view-animation.html" TargetMode="External"/><Relationship Id="rId4" Type="http://schemas.openxmlformats.org/officeDocument/2006/relationships/hyperlink" Target="https://developer.android.com/guide/topics/graphics/prop-animation.html" TargetMode="External"/><Relationship Id="rId5" Type="http://schemas.openxmlformats.org/officeDocument/2006/relationships/hyperlink" Target="https://developer.android.com/guide/topics/graphics/drawable-animation.html" TargetMode="External"/><Relationship Id="rId6" Type="http://schemas.openxmlformats.org/officeDocument/2006/relationships/hyperlink" Target="https://developer.android.com/guide/topics/graphics/physics-based-animation.html" TargetMode="External"/><Relationship Id="rId7" Type="http://schemas.openxmlformats.org/officeDocument/2006/relationships/hyperlink" Target="https://developer.android.com/guide/topics/graphics/spring-animation.html" TargetMode="External"/><Relationship Id="rId8" Type="http://schemas.openxmlformats.org/officeDocument/2006/relationships/hyperlink" Target="https://developer.android.com/topic/libraries/support-library/preview/fling-animation.html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eveloper.android.com/guide/topics/graphics/view-animation.htm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eveloper.android.com/guide/topics/graphics/prop-animation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developer.android.com/reference/android/view/animation/LinearInterpolator.html" TargetMode="External"/><Relationship Id="rId4" Type="http://schemas.openxmlformats.org/officeDocument/2006/relationships/hyperlink" Target="https://developer.android.com/reference/android/view/animation/AccelerateDecelerateInterpolator.html" TargetMode="External"/><Relationship Id="rId5" Type="http://schemas.openxmlformats.org/officeDocument/2006/relationships/hyperlink" Target="https://developer.android.com/reference/android/view/animation/AnticipateInterpolator.html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developer.android.com/reference/android/view/animation/BounceInterpolator.html" TargetMode="External"/><Relationship Id="rId4" Type="http://schemas.openxmlformats.org/officeDocument/2006/relationships/hyperlink" Target="https://developer.android.com/reference/android/view/animation/PathInterpolator.html" TargetMode="External"/><Relationship Id="rId5" Type="http://schemas.openxmlformats.org/officeDocument/2006/relationships/hyperlink" Target="https://developer.android.com/reference/android/animation/TimeInterpolator.html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developer.android.com/reference/android/animation/Animator.html" TargetMode="External"/><Relationship Id="rId4" Type="http://schemas.openxmlformats.org/officeDocument/2006/relationships/hyperlink" Target="https://developer.android.com/reference/android/animation/ObjectAnimator.html" TargetMode="External"/><Relationship Id="rId9" Type="http://schemas.openxmlformats.org/officeDocument/2006/relationships/hyperlink" Target="https://developer.android.com/reference/android/animation/TimeInterpolator.html" TargetMode="External"/><Relationship Id="rId5" Type="http://schemas.openxmlformats.org/officeDocument/2006/relationships/hyperlink" Target="https://developer.android.com/reference/android/animation/TypeEvaluator.html" TargetMode="External"/><Relationship Id="rId6" Type="http://schemas.openxmlformats.org/officeDocument/2006/relationships/hyperlink" Target="https://developer.android.com/reference/android/animation/IntEvaluator.html" TargetMode="External"/><Relationship Id="rId7" Type="http://schemas.openxmlformats.org/officeDocument/2006/relationships/hyperlink" Target="https://developer.android.com/reference/android/animation/FloatEvaluator.html" TargetMode="External"/><Relationship Id="rId8" Type="http://schemas.openxmlformats.org/officeDocument/2006/relationships/hyperlink" Target="https://developer.android.com/reference/android/animation/ArgbEvaluator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eveloper.android.com/reference/android/animation/ObjectAnimator.html#ofArgb(T,%20android.util.Property%3CT,%20java.lang.Integer%3E,%20int...)" TargetMode="External"/><Relationship Id="rId4" Type="http://schemas.openxmlformats.org/officeDocument/2006/relationships/hyperlink" Target="https://developer.android.com/reference/android/animation/ObjectAnimator.html#ofFloat(java.lang.Object,%20java.lang.String,%20java.lang.String,%20android.graphics.Path)" TargetMode="External"/><Relationship Id="rId5" Type="http://schemas.openxmlformats.org/officeDocument/2006/relationships/hyperlink" Target="https://developer.android.com/reference/android/graphics/Path.html" TargetMode="External"/><Relationship Id="rId6" Type="http://schemas.openxmlformats.org/officeDocument/2006/relationships/hyperlink" Target="https://developer.android.com/reference/android/animation/ObjectAnimator.html#ofFloat(java.lang.Object,%20java.lang.String,%20float...)" TargetMode="External"/><Relationship Id="rId7" Type="http://schemas.openxmlformats.org/officeDocument/2006/relationships/hyperlink" Target="https://developer.android.com/reference/android/animation/ObjectAnimator.html#ofInt(T,%20android.util.Property%3CT,%20java.lang.Integer%3E,%20int...)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developer.android.com/reference/android/animation/ObjectAnimator.html" TargetMode="External"/><Relationship Id="rId4" Type="http://schemas.openxmlformats.org/officeDocument/2006/relationships/hyperlink" Target="https://developer.android.com/reference/android/view/View.html#invalidate()" TargetMode="External"/><Relationship Id="rId5" Type="http://schemas.openxmlformats.org/officeDocument/2006/relationships/hyperlink" Target="https://developer.android.com/reference/android/animation/ValueAnimator.AnimatorUpdateListener.html#onAnimationUpdate(android.animation.ValueAnimator)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developer.android.com/reference/android/animation/AnimatorSet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developer.android.com/guide/topics/resources/animation-resource.html#Property" TargetMode="External"/><Relationship Id="rId4" Type="http://schemas.openxmlformats.org/officeDocument/2006/relationships/hyperlink" Target="https://developer.android.com/reference/android/animation/ValueAnimator.html" TargetMode="External"/><Relationship Id="rId5" Type="http://schemas.openxmlformats.org/officeDocument/2006/relationships/hyperlink" Target="https://developer.android.com/reference/android/animation/ObjectAnimator.html" TargetMode="External"/><Relationship Id="rId6" Type="http://schemas.openxmlformats.org/officeDocument/2006/relationships/hyperlink" Target="https://developer.android.com/reference/android/animation/AnimatorSet.html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developer.android.com/guide/topics/graphics/drawable-animation.html" TargetMode="External"/><Relationship Id="rId4" Type="http://schemas.openxmlformats.org/officeDocument/2006/relationships/hyperlink" Target="https://developer.android.com/reference/android/graphics/drawable/Drawable.html" TargetMode="External"/><Relationship Id="rId5" Type="http://schemas.openxmlformats.org/officeDocument/2006/relationships/image" Target="../media/image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Relationship Id="rId3" Type="http://schemas.openxmlformats.org/officeDocument/2006/relationships/hyperlink" Target="https://developer.android.com/guide/topics/graphics/physics-based-animation.html" TargetMode="Externa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9.gif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3.gif"/><Relationship Id="rId4" Type="http://schemas.openxmlformats.org/officeDocument/2006/relationships/image" Target="../media/image8.gif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8.xml"/><Relationship Id="rId3" Type="http://schemas.openxmlformats.org/officeDocument/2006/relationships/hyperlink" Target="https://developer.android.com/reference/android/support/animation/package-summary.html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9.xml"/><Relationship Id="rId3" Type="http://schemas.openxmlformats.org/officeDocument/2006/relationships/hyperlink" Target="https://developer.android.com/guide/topics/graphics/spring-animation.html" TargetMode="External"/><Relationship Id="rId4" Type="http://schemas.openxmlformats.org/officeDocument/2006/relationships/image" Target="../media/image10.gif"/><Relationship Id="rId5" Type="http://schemas.openxmlformats.org/officeDocument/2006/relationships/image" Target="../media/image12.gif"/><Relationship Id="rId6" Type="http://schemas.openxmlformats.org/officeDocument/2006/relationships/image" Target="../media/image11.gif"/><Relationship Id="rId7" Type="http://schemas.openxmlformats.org/officeDocument/2006/relationships/image" Target="../media/image1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youtube.com/watch?v=FH97UerMW6I" TargetMode="External"/><Relationship Id="rId4" Type="http://schemas.openxmlformats.org/officeDocument/2006/relationships/hyperlink" Target="https://en.wikipedia.org/wiki/Clay_animation" TargetMode="External"/><Relationship Id="rId5" Type="http://schemas.openxmlformats.org/officeDocument/2006/relationships/hyperlink" Target="https://en.wikipedia.org/wiki/Stop_motion" TargetMode="Externa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4.gif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1.xml"/><Relationship Id="rId3" Type="http://schemas.openxmlformats.org/officeDocument/2006/relationships/hyperlink" Target="https://developer.android.com/topic/libraries/support-library/preview/fling-animation.html" TargetMode="External"/><Relationship Id="rId4" Type="http://schemas.openxmlformats.org/officeDocument/2006/relationships/image" Target="../media/image15.gif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s://google-developer-training.gitbooks.io/android-developer-advanced-course-concepts/content/unit-5-advanced-graphics-and-views/lesson-12-animations/12-1-c-animations/12-1-c-animations.html" TargetMode="External"/><Relationship Id="rId4" Type="http://schemas.openxmlformats.org/officeDocument/2006/relationships/hyperlink" Target="https://google-developer-training.gitbooks.io/android-developer-advanced-course-practicals/content/unit-5-advanced-graphics-and-views/lesson-12-animations/12-1-p-property-animation/12-1-p-property-animation.html" TargetMode="Externa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4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3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3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Animations</a:t>
            </a:r>
            <a:endParaRPr/>
          </a:p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 12 </a:t>
            </a:r>
            <a:endParaRPr/>
          </a:p>
        </p:txBody>
      </p:sp>
      <p:sp>
        <p:nvSpPr>
          <p:cNvPr id="76" name="Google Shape;76;p13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Advanced Android Development</a:t>
            </a:r>
            <a:endParaRPr/>
          </a:p>
        </p:txBody>
      </p:sp>
      <p:sp>
        <p:nvSpPr>
          <p:cNvPr id="77" name="Google Shape;77;p13"/>
          <p:cNvSpPr txBox="1"/>
          <p:nvPr>
            <p:ph idx="4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311700" y="1190300"/>
            <a:ext cx="7383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hlinkClick r:id="rId3"/>
              </a:rPr>
              <a:t>View animation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hlinkClick r:id="rId4"/>
              </a:rPr>
              <a:t>Property animation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hlinkClick r:id="rId5"/>
              </a:rPr>
              <a:t>Drawable animation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u="sng">
                <a:solidFill>
                  <a:schemeClr val="accent5"/>
                </a:solidFill>
                <a:hlinkClick r:id="rId6"/>
              </a:rPr>
              <a:t>Physics-based animation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2400" u="sng">
                <a:solidFill>
                  <a:schemeClr val="accent5"/>
                </a:solidFill>
                <a:hlinkClick r:id="rId7"/>
              </a:rPr>
              <a:t>Spring animation</a:t>
            </a:r>
            <a:endParaRPr sz="2400" u="sng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800"/>
              <a:buChar char="○"/>
            </a:pPr>
            <a:r>
              <a:rPr lang="en" sz="2400" u="sng">
                <a:solidFill>
                  <a:schemeClr val="accent5"/>
                </a:solidFill>
                <a:hlinkClick r:id="rId8"/>
              </a:rPr>
              <a:t>Fling animation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animation for Android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animation</a:t>
            </a:r>
            <a:endParaRPr/>
          </a:p>
        </p:txBody>
      </p:sp>
      <p:sp>
        <p:nvSpPr>
          <p:cNvPr id="149" name="Google Shape;149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0" name="Google Shape;150;p2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View animation</a:t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333600" y="1247875"/>
            <a:ext cx="8476800" cy="31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View animation</a:t>
            </a:r>
            <a:r>
              <a:rPr lang="en">
                <a:solidFill>
                  <a:srgbClr val="000000"/>
                </a:solidFill>
              </a:rPr>
              <a:t> is a system for animating views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It's an older system limited to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rgbClr val="000000"/>
                </a:solidFill>
              </a:rPr>
              <a:t> objects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Relatively easy to set up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Offers enough capabilities to meet many app needs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View-animation specifics</a:t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Only modifies where the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rgbClr val="000000"/>
                </a:solidFill>
              </a:rPr>
              <a:t> is drawn, not the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rgbClr val="000000"/>
                </a:solidFill>
              </a:rPr>
              <a:t> itself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If you animate a button to move across the screen, the location where user can touch the button does not change. You have to implement your own logic to handle this.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Less time and less code required than other animations such as property animation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5" name="Google Shape;165;p2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Property animation</a:t>
            </a:r>
            <a:endParaRPr/>
          </a:p>
        </p:txBody>
      </p:sp>
      <p:sp>
        <p:nvSpPr>
          <p:cNvPr id="171" name="Google Shape;171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2" name="Google Shape;172;p2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Property animation</a:t>
            </a:r>
            <a:endParaRPr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333600" y="1130900"/>
            <a:ext cx="86877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Property animation</a:t>
            </a:r>
            <a:r>
              <a:rPr lang="en">
                <a:solidFill>
                  <a:srgbClr val="000000"/>
                </a:solidFill>
              </a:rPr>
              <a:t> available since Android 3.0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(API level 11)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Animate properties of any object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Extensible to animate properties of custom types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It's better to use property animation than view animation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0" name="Google Shape;180;p2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Property animation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Animate almost anything, such as color, size, position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Changes a property's value over a specified length of time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Assign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Animators</a:t>
            </a:r>
            <a:r>
              <a:rPr lang="en">
                <a:solidFill>
                  <a:srgbClr val="000000"/>
                </a:solidFill>
              </a:rPr>
              <a:t> to properties to animate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Define aspects of the animation, such as duration or rate of change (interpolation)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Example: Animate a circle to grow bigger by increasing its radius over time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25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7" name="Google Shape;187;p2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Property to animate</a:t>
            </a:r>
            <a:endParaRPr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333600" y="1130900"/>
            <a:ext cx="82506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You can animate anything whose value can be set in a "setter" method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Property does not have to be an existing attribute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Property to be animated must have a "setter" method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Define the "setter" method if it doesn't already exist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4" name="Google Shape;194;p2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Animate existing property</a:t>
            </a:r>
            <a:endParaRPr/>
          </a:p>
        </p:txBody>
      </p:sp>
      <p:sp>
        <p:nvSpPr>
          <p:cNvPr id="200" name="Google Shape;200;p30"/>
          <p:cNvSpPr txBox="1"/>
          <p:nvPr>
            <p:ph idx="1" type="body"/>
          </p:nvPr>
        </p:nvSpPr>
        <p:spPr>
          <a:xfrm>
            <a:off x="333600" y="1130900"/>
            <a:ext cx="7489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To animate text size of a text view: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TextView</a:t>
            </a:r>
            <a:r>
              <a:rPr lang="en">
                <a:solidFill>
                  <a:srgbClr val="000000"/>
                </a:solidFill>
              </a:rPr>
              <a:t> has a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textSize</a:t>
            </a:r>
            <a:r>
              <a:rPr lang="en">
                <a:solidFill>
                  <a:srgbClr val="000000"/>
                </a:solidFill>
              </a:rPr>
              <a:t> property and a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setTextSize()</a:t>
            </a:r>
            <a:r>
              <a:rPr lang="en">
                <a:solidFill>
                  <a:srgbClr val="000000"/>
                </a:solidFill>
              </a:rPr>
              <a:t> method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Animate the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textSize</a:t>
            </a:r>
            <a:r>
              <a:rPr lang="en">
                <a:solidFill>
                  <a:srgbClr val="000000"/>
                </a:solidFill>
              </a:rPr>
              <a:t> property to make the text grow bigger or smaller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1" name="Google Shape;201;p3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Animate virtual property</a:t>
            </a:r>
            <a:endParaRPr/>
          </a:p>
        </p:txBody>
      </p:sp>
      <p:sp>
        <p:nvSpPr>
          <p:cNvPr id="207" name="Google Shape;207;p31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To animate text color, background color, and text rotation together: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Define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setMyStrangeProperty()</a:t>
            </a:r>
            <a:r>
              <a:rPr lang="en">
                <a:solidFill>
                  <a:srgbClr val="000000"/>
                </a:solidFill>
              </a:rPr>
              <a:t> to change the values of the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textColor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background</a:t>
            </a:r>
            <a:r>
              <a:rPr lang="en">
                <a:solidFill>
                  <a:srgbClr val="000000"/>
                </a:solidFill>
              </a:rPr>
              <a:t>, and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rotation</a:t>
            </a:r>
            <a:r>
              <a:rPr lang="en">
                <a:solidFill>
                  <a:srgbClr val="000000"/>
                </a:solidFill>
              </a:rPr>
              <a:t> attributes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Animate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myStrangeProperty</a:t>
            </a:r>
            <a:r>
              <a:rPr lang="en">
                <a:solidFill>
                  <a:srgbClr val="000000"/>
                </a:solidFill>
              </a:rPr>
              <a:t> attribute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8" name="Google Shape;208;p3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ctrTitle"/>
          </p:nvPr>
        </p:nvSpPr>
        <p:spPr>
          <a:xfrm>
            <a:off x="311708" y="7781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12.1 Animations</a:t>
            </a:r>
            <a:endParaRPr/>
          </a:p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311700" y="28677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Define the characteristics of animation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4" name="Google Shape;214;p32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The property animation system lets you define the following characteristics of an animation: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Duration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Time Interpolation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Repeat count and behavior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Animator sets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Frame-refresh delay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15" name="Google Shape;215;p3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Duration</a:t>
            </a:r>
            <a:endParaRPr/>
          </a:p>
        </p:txBody>
      </p:sp>
      <p:sp>
        <p:nvSpPr>
          <p:cNvPr id="221" name="Google Shape;221;p33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How long an animation runs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Default length is 300 milliseconds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22" name="Google Shape;222;p3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Time interpolation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33600" y="1108763"/>
            <a:ext cx="8476800" cy="32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Specify how the values for the property are calculated as a function of the animation's current elapsed time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Move linearly or accelerate/decelerate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Use system-provided interpolators or create your own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29" name="Google Shape;229;p3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Repeat count and behavior</a:t>
            </a:r>
            <a:endParaRPr/>
          </a:p>
        </p:txBody>
      </p:sp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333600" y="1303875"/>
            <a:ext cx="8476800" cy="30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Specify whether or not to have an animation repeat when it reaches the end of duration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How many times to repeat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Play in reverse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Play forwards then backwards, for number of repeats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6" name="Google Shape;236;p3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AnimatorSet object</a:t>
            </a:r>
            <a:endParaRPr/>
          </a:p>
        </p:txBody>
      </p:sp>
      <p:sp>
        <p:nvSpPr>
          <p:cNvPr id="242" name="Google Shape;242;p36"/>
          <p:cNvSpPr txBox="1"/>
          <p:nvPr>
            <p:ph idx="1" type="body"/>
          </p:nvPr>
        </p:nvSpPr>
        <p:spPr>
          <a:xfrm>
            <a:off x="333600" y="1130900"/>
            <a:ext cx="77775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Group animations into logical sets that play together, sequentially, or after specified delays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Example: Coordinate several bouncing balls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3" name="Google Shape;243;p3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Interpolators </a:t>
            </a:r>
            <a:endParaRPr/>
          </a:p>
        </p:txBody>
      </p:sp>
      <p:sp>
        <p:nvSpPr>
          <p:cNvPr id="249" name="Google Shape;249;p3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0" name="Google Shape;250;p3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3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is a time interpolator?</a:t>
            </a:r>
            <a:endParaRPr/>
          </a:p>
        </p:txBody>
      </p:sp>
      <p:sp>
        <p:nvSpPr>
          <p:cNvPr id="257" name="Google Shape;257;p38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Time interpolator defines how values in an animation change over time: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Specify animations to happen linearly (evenly)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Use nonlinear time, for example, accelerate at the beginning and decelerate at the end of the animation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Use a predefined interpolator, or define your own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Predefined interpolators</a:t>
            </a:r>
            <a:endParaRPr/>
          </a:p>
        </p:txBody>
      </p:sp>
      <p:sp>
        <p:nvSpPr>
          <p:cNvPr id="264" name="Google Shape;264;p39"/>
          <p:cNvSpPr txBox="1"/>
          <p:nvPr>
            <p:ph idx="1" type="body"/>
          </p:nvPr>
        </p:nvSpPr>
        <p:spPr>
          <a:xfrm>
            <a:off x="247975" y="1084725"/>
            <a:ext cx="8407200" cy="33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LinearInterpolator</a:t>
            </a:r>
            <a:r>
              <a:rPr lang="en">
                <a:solidFill>
                  <a:srgbClr val="000000"/>
                </a:solidFill>
              </a:rPr>
              <a:t>: Rate of change is constant; every frame changes the object by same amount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AccelerateDecelerateInterpolator</a:t>
            </a:r>
            <a:r>
              <a:rPr lang="en">
                <a:solidFill>
                  <a:srgbClr val="000000"/>
                </a:solidFill>
              </a:rPr>
              <a:t>: Rate of change starts and ends slowly but accelerates through the middle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AnticipateInterpolator</a:t>
            </a:r>
            <a:r>
              <a:rPr lang="en">
                <a:solidFill>
                  <a:srgbClr val="000000"/>
                </a:solidFill>
              </a:rPr>
              <a:t>: Change starts backward then flings forward, like snapping a rubber band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More interpolators</a:t>
            </a:r>
            <a:endParaRPr/>
          </a:p>
        </p:txBody>
      </p:sp>
      <p:sp>
        <p:nvSpPr>
          <p:cNvPr id="271" name="Google Shape;271;p40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BounceInterpolator</a:t>
            </a:r>
            <a:r>
              <a:rPr lang="en">
                <a:solidFill>
                  <a:srgbClr val="000000"/>
                </a:solidFill>
              </a:rPr>
              <a:t>: Change bounces at the end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PathInterpolator</a:t>
            </a:r>
            <a:r>
              <a:rPr lang="en">
                <a:solidFill>
                  <a:srgbClr val="000000"/>
                </a:solidFill>
              </a:rPr>
              <a:t>: Follows a path that you specify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...and many more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To implement your own interpolator, use the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TimeInterpolator</a:t>
            </a:r>
            <a:r>
              <a:rPr lang="en">
                <a:solidFill>
                  <a:srgbClr val="000000"/>
                </a:solidFill>
              </a:rPr>
              <a:t> interface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72" name="Google Shape;272;p4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Classes for property animation</a:t>
            </a:r>
            <a:endParaRPr/>
          </a:p>
        </p:txBody>
      </p:sp>
      <p:sp>
        <p:nvSpPr>
          <p:cNvPr id="278" name="Google Shape;278;p41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An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Animator</a:t>
            </a:r>
            <a:r>
              <a:rPr lang="en">
                <a:solidFill>
                  <a:srgbClr val="000000"/>
                </a:solidFill>
              </a:rPr>
              <a:t> manages the animation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ObjectAnimator</a:t>
            </a:r>
            <a:r>
              <a:rPr lang="en">
                <a:solidFill>
                  <a:srgbClr val="000000"/>
                </a:solidFill>
              </a:rPr>
              <a:t> updates property with new values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TypeEvaluator</a:t>
            </a:r>
            <a:r>
              <a:rPr lang="en">
                <a:solidFill>
                  <a:srgbClr val="000000"/>
                </a:solidFill>
              </a:rPr>
              <a:t> calculates values for a given property from timing data, start value, and end value—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IntEvaluator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7"/>
              </a:rPr>
              <a:t>FloatEvaluator</a:t>
            </a:r>
            <a:r>
              <a:rPr lang="en">
                <a:solidFill>
                  <a:srgbClr val="000000"/>
                </a:solidFill>
              </a:rPr>
              <a:t>, or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ArgbEvaluator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9"/>
              </a:rPr>
              <a:t>TimeInterpolator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9" name="Google Shape;279;p4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Contents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333600" y="1199875"/>
            <a:ext cx="4105800" cy="33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What is animation?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View animation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Property animation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Interpolators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ObjectAnimator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1" name="Google Shape;91;p1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5"/>
          <p:cNvSpPr txBox="1"/>
          <p:nvPr>
            <p:ph idx="1" type="body"/>
          </p:nvPr>
        </p:nvSpPr>
        <p:spPr>
          <a:xfrm>
            <a:off x="4522375" y="1199875"/>
            <a:ext cx="4105800" cy="34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AnimatorSet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Animations in XML 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Drawable animation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Physics-based animation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ObjectAnimator</a:t>
            </a:r>
            <a:endParaRPr/>
          </a:p>
        </p:txBody>
      </p:sp>
      <p:sp>
        <p:nvSpPr>
          <p:cNvPr id="285" name="Google Shape;285;p4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6" name="Google Shape;286;p4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Google Shape;287;p4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ObjectAnimator instances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3" name="Google Shape;293;p43"/>
          <p:cNvSpPr txBox="1"/>
          <p:nvPr>
            <p:ph idx="1" type="body"/>
          </p:nvPr>
        </p:nvSpPr>
        <p:spPr>
          <a:xfrm>
            <a:off x="333600" y="1130900"/>
            <a:ext cx="86874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ObjectAnimator</a:t>
            </a:r>
            <a:r>
              <a:rPr lang="en">
                <a:solidFill>
                  <a:srgbClr val="000000"/>
                </a:solidFill>
              </a:rPr>
              <a:t> has factory methods for creating an instance that animates in different ways: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ofArgb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(... , int... values)</a:t>
            </a:r>
            <a:r>
              <a:rPr lang="en" sz="2000">
                <a:solidFill>
                  <a:srgbClr val="000000"/>
                </a:solidFill>
              </a:rPr>
              <a:t> animates between color values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nsolas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ofFloat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(... , </a:t>
            </a: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Path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path)</a:t>
            </a:r>
            <a:r>
              <a:rPr lang="en" sz="2000">
                <a:solidFill>
                  <a:srgbClr val="000000"/>
                </a:solidFill>
              </a:rPr>
              <a:t> animates coordinates along a path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nsolas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ofFloat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(... , float... values)</a:t>
            </a:r>
            <a:r>
              <a:rPr lang="en" sz="2000">
                <a:solidFill>
                  <a:srgbClr val="000000"/>
                </a:solidFill>
              </a:rPr>
              <a:t> animates between 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" sz="2000">
                <a:solidFill>
                  <a:srgbClr val="000000"/>
                </a:solidFill>
              </a:rPr>
              <a:t> values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nsolas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7"/>
              </a:rPr>
              <a:t>ofInt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(... , int... values)</a:t>
            </a:r>
            <a:r>
              <a:rPr lang="en" sz="2000">
                <a:solidFill>
                  <a:srgbClr val="000000"/>
                </a:solidFill>
              </a:rPr>
              <a:t> animates between 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2000">
                <a:solidFill>
                  <a:srgbClr val="000000"/>
                </a:solidFill>
              </a:rPr>
              <a:t> values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...and more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294" name="Google Shape;294;p4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Create instance of ObjectAnimator</a:t>
            </a:r>
            <a:endParaRPr/>
          </a:p>
        </p:txBody>
      </p:sp>
      <p:sp>
        <p:nvSpPr>
          <p:cNvPr id="300" name="Google Shape;300;p44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Choose factory method and supply arguments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Object to be animated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Name of property as a string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Starting value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Ending value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ObjectAnimator animator = 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ObjectAnimator.ofFloat(mView,"radius", 0, 50);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1" name="Google Shape;301;p4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Set interpolator</a:t>
            </a:r>
            <a:endParaRPr/>
          </a:p>
        </p:txBody>
      </p:sp>
      <p:sp>
        <p:nvSpPr>
          <p:cNvPr id="307" name="Google Shape;307;p45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Optionally, set an interpolator (linear is default)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animator.setInterpolator(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new AccelerateInterpolator());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8" name="Google Shape;308;p4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Set duration in milliseconds</a:t>
            </a:r>
            <a:endParaRPr/>
          </a:p>
        </p:txBody>
      </p:sp>
      <p:sp>
        <p:nvSpPr>
          <p:cNvPr id="314" name="Google Shape;314;p46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animator.setDuration(400);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5" name="Google Shape;315;p4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Start the animation</a:t>
            </a:r>
            <a:endParaRPr/>
          </a:p>
        </p:txBody>
      </p:sp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animator.start();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4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Required setter for animated property</a:t>
            </a:r>
            <a:endParaRPr/>
          </a:p>
        </p:txBody>
      </p:sp>
      <p:sp>
        <p:nvSpPr>
          <p:cNvPr id="328" name="Google Shape;328;p48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For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ObjectAnimator</a:t>
            </a:r>
            <a:r>
              <a:rPr lang="en">
                <a:solidFill>
                  <a:srgbClr val="000000"/>
                </a:solidFill>
              </a:rPr>
              <a:t> to update properties correctly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Property must have "setter" function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set</a:t>
            </a:r>
            <a:r>
              <a:rPr i="1"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PropertyName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>
                <a:solidFill>
                  <a:srgbClr val="000000"/>
                </a:solidFill>
              </a:rPr>
              <a:t> of a matching type, for example, if property name is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radius</a:t>
            </a:r>
            <a:r>
              <a:rPr lang="en">
                <a:solidFill>
                  <a:srgbClr val="000000"/>
                </a:solidFill>
              </a:rPr>
              <a:t>, you need a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setRadius()</a:t>
            </a:r>
            <a:r>
              <a:rPr lang="en">
                <a:solidFill>
                  <a:srgbClr val="000000"/>
                </a:solidFill>
              </a:rPr>
              <a:t> method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If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rgbClr val="000000"/>
                </a:solidFill>
              </a:rPr>
              <a:t> property, call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invalidate()</a:t>
            </a:r>
            <a:r>
              <a:rPr lang="en">
                <a:solidFill>
                  <a:srgbClr val="000000"/>
                </a:solidFill>
              </a:rPr>
              <a:t> in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onAnimationUpdate()</a:t>
            </a:r>
            <a:r>
              <a:rPr lang="en">
                <a:solidFill>
                  <a:srgbClr val="000000"/>
                </a:solidFill>
              </a:rPr>
              <a:t> callback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29" name="Google Shape;329;p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Animation listeners</a:t>
            </a:r>
            <a:endParaRPr/>
          </a:p>
        </p:txBody>
      </p:sp>
      <p:sp>
        <p:nvSpPr>
          <p:cNvPr id="335" name="Google Shape;335;p49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Listen for important events during animation process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ValueAnimator fadeAnim = 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ObjectAnimator.ofFloat(newBall, "alpha", 1f, 0f);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fadeAnim.setDuration(250);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fadeAnim.addListener(new AnimatorListenerAdapter() {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void onAnimationEnd(Animator animation) {</a:t>
            </a:r>
            <a:endParaRPr b="1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balls.remove(((ObjectAnimator)animation).getTarget());</a:t>
            </a:r>
            <a:endParaRPr b="1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1"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6" name="Google Shape;336;p4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AnimatorSet</a:t>
            </a:r>
            <a:endParaRPr/>
          </a:p>
        </p:txBody>
      </p:sp>
      <p:sp>
        <p:nvSpPr>
          <p:cNvPr id="342" name="Google Shape;342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43" name="Google Shape;343;p5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Google Shape;344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AnimatorSet</a:t>
            </a:r>
            <a:endParaRPr/>
          </a:p>
        </p:txBody>
      </p:sp>
      <p:sp>
        <p:nvSpPr>
          <p:cNvPr id="350" name="Google Shape;350;p51"/>
          <p:cNvSpPr txBox="1"/>
          <p:nvPr>
            <p:ph idx="1" type="body"/>
          </p:nvPr>
        </p:nvSpPr>
        <p:spPr>
          <a:xfrm>
            <a:off x="333600" y="1439850"/>
            <a:ext cx="7801500" cy="29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AnimatorSet</a:t>
            </a:r>
            <a:r>
              <a:rPr lang="en">
                <a:solidFill>
                  <a:srgbClr val="000000"/>
                </a:solidFill>
              </a:rPr>
              <a:t> runs animations in relation to one another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Run animations before, after, or at the same time as other animations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51" name="Google Shape;351;p5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animation</a:t>
            </a:r>
            <a:endParaRPr/>
          </a:p>
        </p:txBody>
      </p:sp>
      <p:sp>
        <p:nvSpPr>
          <p:cNvPr id="98" name="Google Shape;98;p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AnimatorSet to combine animations</a:t>
            </a:r>
            <a:endParaRPr/>
          </a:p>
        </p:txBody>
      </p:sp>
      <p:sp>
        <p:nvSpPr>
          <p:cNvPr id="357" name="Google Shape;357;p52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Animation sequence for code example on next 2 slides: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rgbClr val="000000"/>
                </a:solidFill>
              </a:rPr>
              <a:t>Play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bounceAnim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rgbClr val="000000"/>
                </a:solidFill>
              </a:rPr>
              <a:t>Play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squashAnim1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squashAnim2</a:t>
            </a:r>
            <a:r>
              <a:rPr lang="en">
                <a:solidFill>
                  <a:srgbClr val="000000"/>
                </a:solidFill>
              </a:rPr>
              <a:t>,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stretchAnim1</a:t>
            </a:r>
            <a:r>
              <a:rPr lang="en">
                <a:solidFill>
                  <a:srgbClr val="000000"/>
                </a:solidFill>
              </a:rPr>
              <a:t>, and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stretchAnim2</a:t>
            </a:r>
            <a:r>
              <a:rPr lang="en">
                <a:solidFill>
                  <a:srgbClr val="000000"/>
                </a:solidFill>
              </a:rPr>
              <a:t> at the same time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lang="en">
                <a:solidFill>
                  <a:srgbClr val="000000"/>
                </a:solidFill>
              </a:rPr>
              <a:t>Play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bounceBackAnim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2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8" name="Google Shape;358;p5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for AnimatorSet (1)</a:t>
            </a:r>
            <a:endParaRPr/>
          </a:p>
        </p:txBody>
      </p:sp>
      <p:sp>
        <p:nvSpPr>
          <p:cNvPr id="364" name="Google Shape;364;p53"/>
          <p:cNvSpPr txBox="1"/>
          <p:nvPr>
            <p:ph idx="1" type="body"/>
          </p:nvPr>
        </p:nvSpPr>
        <p:spPr>
          <a:xfrm>
            <a:off x="333600" y="1111900"/>
            <a:ext cx="8476800" cy="3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// Create bouncer AnimatorSet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AnimatorSet bouncer = new AnimatorSet();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bouncer.play(bounceAnim).before(squashAnim1);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bouncer.play(squashAnim1).with(squashAnim2);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bouncer.play(squashAnim1).with(stretchAnim1);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bouncer.play(squashAnim1).with(stretchAnim2);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bouncer.play(bounceBackAnim).after(stretchAnim2);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bouncer</a:t>
            </a: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.start();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5" name="Google Shape;365;p5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for AnimatorSet (2)</a:t>
            </a:r>
            <a:endParaRPr/>
          </a:p>
        </p:txBody>
      </p:sp>
      <p:sp>
        <p:nvSpPr>
          <p:cNvPr id="371" name="Google Shape;371;p54"/>
          <p:cNvSpPr txBox="1"/>
          <p:nvPr>
            <p:ph idx="1" type="body"/>
          </p:nvPr>
        </p:nvSpPr>
        <p:spPr>
          <a:xfrm>
            <a:off x="333600" y="1086862"/>
            <a:ext cx="8476800" cy="33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// Create fadeAnim animator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ValueAnimator fadeAnim = ObjectAnimator.ofFloat(newBall, "alpha", 1f, 0f);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fadeAnim.setDuration(250);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// Create and play animatorSet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AnimatorSet animatorSet = new AnimatorSet();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animatorSet.play(bouncer).before(fadeAnim);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animatorSet.start();</a:t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5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Animations in XML</a:t>
            </a:r>
            <a:endParaRPr/>
          </a:p>
        </p:txBody>
      </p:sp>
      <p:sp>
        <p:nvSpPr>
          <p:cNvPr id="378" name="Google Shape;378;p5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79" name="Google Shape;379;p5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0" name="Google Shape;380;p5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Property animation in XML</a:t>
            </a:r>
            <a:endParaRPr/>
          </a:p>
        </p:txBody>
      </p:sp>
      <p:sp>
        <p:nvSpPr>
          <p:cNvPr id="386" name="Google Shape;386;p56"/>
          <p:cNvSpPr txBox="1"/>
          <p:nvPr>
            <p:ph idx="1" type="body"/>
          </p:nvPr>
        </p:nvSpPr>
        <p:spPr>
          <a:xfrm>
            <a:off x="333600" y="1007900"/>
            <a:ext cx="8476800" cy="3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Save in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res/animator/</a:t>
            </a:r>
            <a:r>
              <a:rPr lang="en">
                <a:solidFill>
                  <a:srgbClr val="000000"/>
                </a:solidFill>
              </a:rPr>
              <a:t> directory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Classes with corresponding XML tags: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br>
              <a:rPr lang="en">
                <a:solidFill>
                  <a:srgbClr val="000000"/>
                </a:solidFill>
              </a:rPr>
            </a:b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See more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Property Animation</a:t>
            </a:r>
            <a:endParaRPr/>
          </a:p>
        </p:txBody>
      </p:sp>
      <p:sp>
        <p:nvSpPr>
          <p:cNvPr id="387" name="Google Shape;387;p5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88" name="Google Shape;388;p56"/>
          <p:cNvGraphicFramePr/>
          <p:nvPr/>
        </p:nvGraphicFramePr>
        <p:xfrm>
          <a:off x="1192475" y="2151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{C89F0FBD-999D-49C2-9FCE-D008613374C8}</a:tableStyleId>
              </a:tblPr>
              <a:tblGrid>
                <a:gridCol w="2991575"/>
                <a:gridCol w="32795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u="sng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  <a:hlinkClick r:id="rId4"/>
                        </a:rPr>
                        <a:t>ValueAnimator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&lt;animator&gt;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u="sng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  <a:hlinkClick r:id="rId5"/>
                        </a:rPr>
                        <a:t>ObjectAnimator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&lt;objectAnimator&gt;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u="sng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  <a:hlinkClick r:id="rId6"/>
                        </a:rPr>
                        <a:t>AnimatorSet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&lt;set&gt;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XML example</a:t>
            </a:r>
            <a:endParaRPr/>
          </a:p>
        </p:txBody>
      </p:sp>
      <p:sp>
        <p:nvSpPr>
          <p:cNvPr id="394" name="Google Shape;394;p57"/>
          <p:cNvSpPr txBox="1"/>
          <p:nvPr>
            <p:ph idx="1" type="body"/>
          </p:nvPr>
        </p:nvSpPr>
        <p:spPr>
          <a:xfrm>
            <a:off x="3556175" y="27900"/>
            <a:ext cx="4523400" cy="4576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&lt;set android:ordering="sequentially"&gt;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&lt;set&gt;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&lt;objectAnimator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android:propertyName="x"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android:duration="500"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android:valueTo="400"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android:valueType="intType"/&gt;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&lt;objectAnimator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android:propertyName="y"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android:duration="500"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android:valueTo="300"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android:valueType="intType"/&gt;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&lt;/set&gt;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&lt;objectAnimator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android:propertyName="alpha"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android:duration="500"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android:valueTo="1f"/&gt;</a:t>
            </a:r>
            <a:b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&lt;/set&gt;</a:t>
            </a:r>
            <a:endParaRPr sz="1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5" name="Google Shape;395;p5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XML example</a:t>
            </a:r>
            <a:endParaRPr/>
          </a:p>
        </p:txBody>
      </p:sp>
      <p:sp>
        <p:nvSpPr>
          <p:cNvPr id="401" name="Google Shape;401;p58"/>
          <p:cNvSpPr txBox="1"/>
          <p:nvPr>
            <p:ph idx="1" type="body"/>
          </p:nvPr>
        </p:nvSpPr>
        <p:spPr>
          <a:xfrm>
            <a:off x="333600" y="990502"/>
            <a:ext cx="8476800" cy="36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Inflate XML resources to an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AnimatorSet</a:t>
            </a:r>
            <a:r>
              <a:rPr lang="en">
                <a:solidFill>
                  <a:srgbClr val="000000"/>
                </a:solidFill>
              </a:rPr>
              <a:t> object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Set target objects for all animations before starting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AnimatorSet set = (AnimatorSet) AnimatorInflater.loadAnimator(myContext,</a:t>
            </a:r>
            <a:b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R.anim.property_animator);</a:t>
            </a:r>
            <a:b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set.setTarget(myObject);</a:t>
            </a:r>
            <a:b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set.start();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2" name="Google Shape;402;p5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Drawable animation</a:t>
            </a:r>
            <a:endParaRPr/>
          </a:p>
        </p:txBody>
      </p:sp>
      <p:sp>
        <p:nvSpPr>
          <p:cNvPr id="408" name="Google Shape;408;p5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9" name="Google Shape;409;p5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0" name="Google Shape;410;p5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Drawable animation</a:t>
            </a:r>
            <a:endParaRPr/>
          </a:p>
        </p:txBody>
      </p:sp>
      <p:sp>
        <p:nvSpPr>
          <p:cNvPr id="416" name="Google Shape;416;p60"/>
          <p:cNvSpPr txBox="1"/>
          <p:nvPr>
            <p:ph idx="1" type="body"/>
          </p:nvPr>
        </p:nvSpPr>
        <p:spPr>
          <a:xfrm>
            <a:off x="333600" y="1130900"/>
            <a:ext cx="8476800" cy="22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Drawable animation</a:t>
            </a:r>
            <a:r>
              <a:rPr lang="en">
                <a:solidFill>
                  <a:srgbClr val="000000"/>
                </a:solidFill>
              </a:rPr>
              <a:t> displays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Drawable</a:t>
            </a:r>
            <a:r>
              <a:rPr lang="en">
                <a:solidFill>
                  <a:srgbClr val="000000"/>
                </a:solidFill>
              </a:rPr>
              <a:t> resources one after another, like a roll of film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Useful to animate things that are easier to represent with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Drawable</a:t>
            </a:r>
            <a:r>
              <a:rPr lang="en">
                <a:solidFill>
                  <a:srgbClr val="000000"/>
                </a:solidFill>
              </a:rPr>
              <a:t> resources, such as a progression of bitmaps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7" name="Google Shape;417;p6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8" name="Google Shape;418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92275" y="3205300"/>
            <a:ext cx="4455301" cy="132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Create drawable animation</a:t>
            </a:r>
            <a:endParaRPr/>
          </a:p>
        </p:txBody>
      </p:sp>
      <p:sp>
        <p:nvSpPr>
          <p:cNvPr id="424" name="Google Shape;424;p61"/>
          <p:cNvSpPr txBox="1"/>
          <p:nvPr>
            <p:ph idx="1" type="body"/>
          </p:nvPr>
        </p:nvSpPr>
        <p:spPr>
          <a:xfrm>
            <a:off x="333600" y="1130900"/>
            <a:ext cx="87360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Easiest way to create is from XML file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Save the file in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res/drawable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XML file contains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&lt;animation-list&gt;</a:t>
            </a:r>
            <a:r>
              <a:rPr lang="en">
                <a:solidFill>
                  <a:srgbClr val="000000"/>
                </a:solidFill>
              </a:rPr>
              <a:t> element as root node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Each child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&lt;item&gt;</a:t>
            </a:r>
            <a:r>
              <a:rPr lang="en">
                <a:solidFill>
                  <a:srgbClr val="000000"/>
                </a:solidFill>
              </a:rPr>
              <a:t> defines a drawable resource and frame duration for one frame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5" name="Google Shape;425;p6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6" name="Google Shape;42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0625" y="1393300"/>
            <a:ext cx="1131825" cy="1131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is animation?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000000"/>
                </a:solidFill>
              </a:rPr>
              <a:t>Animation is a technique for creating the illusion of a moving object by showing a series of discrete images that change over time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150" y="3214113"/>
            <a:ext cx="5524500" cy="12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2"/>
          <p:cNvSpPr txBox="1"/>
          <p:nvPr>
            <p:ph type="title"/>
          </p:nvPr>
        </p:nvSpPr>
        <p:spPr>
          <a:xfrm>
            <a:off x="72300" y="-57775"/>
            <a:ext cx="8949000" cy="10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XML example: rocket_thrust .xml ⇒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                           R.drawable.rocket_thrust</a:t>
            </a:r>
            <a:endParaRPr sz="3000"/>
          </a:p>
        </p:txBody>
      </p:sp>
      <p:sp>
        <p:nvSpPr>
          <p:cNvPr id="432" name="Google Shape;432;p62"/>
          <p:cNvSpPr txBox="1"/>
          <p:nvPr>
            <p:ph idx="1" type="body"/>
          </p:nvPr>
        </p:nvSpPr>
        <p:spPr>
          <a:xfrm>
            <a:off x="333600" y="1027900"/>
            <a:ext cx="8760000" cy="33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&lt;animation-list 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xmlns:android="http://schemas.android.com/apk/res/android"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android:oneshot="true"&gt;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&lt;item android:drawable="@drawable/rocket_thrust1" </a:t>
            </a:r>
            <a:b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android:duration="200" /&gt;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&lt;item android:drawable="@drawable/rocket_thrust2"</a:t>
            </a:r>
            <a:b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android:duration="200" /&gt;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&lt;item android:drawable="@drawable/rocket_thrust3" </a:t>
            </a:r>
            <a:b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android:duration="200" /&gt;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&lt;/animation-list&gt;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3" name="Google Shape;433;p6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Create AnimationDrawable example </a:t>
            </a:r>
            <a:endParaRPr/>
          </a:p>
        </p:txBody>
      </p:sp>
      <p:sp>
        <p:nvSpPr>
          <p:cNvPr id="439" name="Google Shape;439;p63"/>
          <p:cNvSpPr txBox="1"/>
          <p:nvPr>
            <p:ph idx="1" type="body"/>
          </p:nvPr>
        </p:nvSpPr>
        <p:spPr>
          <a:xfrm>
            <a:off x="502200" y="1065675"/>
            <a:ext cx="8330100" cy="3344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AnimationDrawable rocketAnimation;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public void onCreate(Bundle savedInstanceState) {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super.onCreate(savedInstanceState);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setContentView(R.layout.main);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ImageView rocketImage 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= (ImageView) 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findViewById(R.id.rocket_image);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rocketImage.setBackgroundResource(</a:t>
            </a:r>
            <a:r>
              <a:rPr b="1"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R.drawable.rocket_thrust</a:t>
            </a: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rocketAnimation = (AnimationDrawable)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rocketImage.getBackground();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0" name="Google Shape;440;p6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Start AnimationDrawable example</a:t>
            </a:r>
            <a:endParaRPr/>
          </a:p>
        </p:txBody>
      </p:sp>
      <p:sp>
        <p:nvSpPr>
          <p:cNvPr id="446" name="Google Shape;446;p64"/>
          <p:cNvSpPr txBox="1"/>
          <p:nvPr>
            <p:ph idx="1" type="body"/>
          </p:nvPr>
        </p:nvSpPr>
        <p:spPr>
          <a:xfrm>
            <a:off x="742425" y="1232950"/>
            <a:ext cx="7530300" cy="3150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public boolean onTouchEvent(MotionEvent event) {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if (event.getAction() == MotionEvent.ACTION_DOWN) {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rocketAnimation.start();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return true;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return super.onTouchEvent(event);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7" name="Google Shape;447;p6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Physics-based animation</a:t>
            </a:r>
            <a:endParaRPr/>
          </a:p>
        </p:txBody>
      </p:sp>
      <p:sp>
        <p:nvSpPr>
          <p:cNvPr id="453" name="Google Shape;453;p6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54" name="Google Shape;454;p6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5" name="Google Shape;455;p6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Physics-based animation</a:t>
            </a:r>
            <a:endParaRPr/>
          </a:p>
        </p:txBody>
      </p:sp>
      <p:sp>
        <p:nvSpPr>
          <p:cNvPr id="461" name="Google Shape;461;p66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Physics-based animation</a:t>
            </a:r>
            <a:r>
              <a:rPr lang="en">
                <a:solidFill>
                  <a:srgbClr val="000000"/>
                </a:solidFill>
              </a:rPr>
              <a:t> relies on the laws of physics to manifest a high degree of realism in animation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Uses the fundamentals of physics to build animations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2" name="Google Shape;462;p6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Driven by force</a:t>
            </a:r>
            <a:endParaRPr/>
          </a:p>
        </p:txBody>
      </p:sp>
      <p:sp>
        <p:nvSpPr>
          <p:cNvPr id="468" name="Google Shape;468;p67"/>
          <p:cNvSpPr txBox="1"/>
          <p:nvPr>
            <p:ph idx="1" type="body"/>
          </p:nvPr>
        </p:nvSpPr>
        <p:spPr>
          <a:xfrm>
            <a:off x="333600" y="1263875"/>
            <a:ext cx="5233800" cy="31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000000"/>
                </a:solidFill>
              </a:rPr>
              <a:t>For example, an animation is driven by force and comes to rest when the force reaches equilibrium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9" name="Google Shape;469;p6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pring release" id="470" name="Google Shape;47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7150" y="1352750"/>
            <a:ext cx="3304000" cy="2021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71" name="Google Shape;471;p67"/>
          <p:cNvSpPr txBox="1"/>
          <p:nvPr/>
        </p:nvSpPr>
        <p:spPr>
          <a:xfrm>
            <a:off x="5717199" y="3237800"/>
            <a:ext cx="33039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release effect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Benefits of physics-based animation</a:t>
            </a:r>
            <a:endParaRPr/>
          </a:p>
        </p:txBody>
      </p:sp>
      <p:sp>
        <p:nvSpPr>
          <p:cNvPr id="477" name="Google Shape;477;p68"/>
          <p:cNvSpPr txBox="1"/>
          <p:nvPr>
            <p:ph idx="1" type="body"/>
          </p:nvPr>
        </p:nvSpPr>
        <p:spPr>
          <a:xfrm>
            <a:off x="239975" y="1092825"/>
            <a:ext cx="8592300" cy="3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i="1" lang="en">
                <a:solidFill>
                  <a:srgbClr val="000000"/>
                </a:solidFill>
              </a:rPr>
              <a:t>Natural-looking</a:t>
            </a:r>
            <a:br>
              <a:rPr i="1"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Flexible and mimics real-time movements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i="1" lang="en">
                <a:solidFill>
                  <a:srgbClr val="000000"/>
                </a:solidFill>
              </a:rPr>
              <a:t>Course correction</a:t>
            </a:r>
            <a:br>
              <a:rPr i="1"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Keeps momentum when target changes, and ends with a smoother motion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i="1" lang="en">
                <a:solidFill>
                  <a:srgbClr val="000000"/>
                </a:solidFill>
              </a:rPr>
              <a:t>Reduces visual jank</a:t>
            </a:r>
            <a:br>
              <a:rPr i="1"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Appears more responsive, fewer visual disruptions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78" name="Google Shape;478;p6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Non physics-based vs. physics-based</a:t>
            </a:r>
            <a:endParaRPr/>
          </a:p>
        </p:txBody>
      </p:sp>
      <p:sp>
        <p:nvSpPr>
          <p:cNvPr id="484" name="Google Shape;484;p6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5" name="Google Shape;485;p69"/>
          <p:cNvSpPr/>
          <p:nvPr/>
        </p:nvSpPr>
        <p:spPr>
          <a:xfrm>
            <a:off x="3562823" y="2506125"/>
            <a:ext cx="12732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6" name="Google Shape;486;p69"/>
          <p:cNvGrpSpPr/>
          <p:nvPr/>
        </p:nvGrpSpPr>
        <p:grpSpPr>
          <a:xfrm>
            <a:off x="1066356" y="1048575"/>
            <a:ext cx="2214375" cy="3565750"/>
            <a:chOff x="1010600" y="1048575"/>
            <a:chExt cx="2214375" cy="3565750"/>
          </a:xfrm>
        </p:grpSpPr>
        <p:pic>
          <p:nvPicPr>
            <p:cNvPr id="487" name="Google Shape;487;p6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14450" y="1048575"/>
              <a:ext cx="2210525" cy="35653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8" name="Google Shape;488;p69"/>
            <p:cNvSpPr/>
            <p:nvPr/>
          </p:nvSpPr>
          <p:spPr>
            <a:xfrm>
              <a:off x="1010600" y="1048825"/>
              <a:ext cx="2210400" cy="35655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69"/>
          <p:cNvGrpSpPr/>
          <p:nvPr/>
        </p:nvGrpSpPr>
        <p:grpSpPr>
          <a:xfrm>
            <a:off x="5042845" y="1048575"/>
            <a:ext cx="2255205" cy="3565750"/>
            <a:chOff x="5042845" y="1048575"/>
            <a:chExt cx="2255205" cy="3565750"/>
          </a:xfrm>
        </p:grpSpPr>
        <p:pic>
          <p:nvPicPr>
            <p:cNvPr id="490" name="Google Shape;490;p6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44239" y="1048575"/>
              <a:ext cx="2253810" cy="35653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1" name="Google Shape;491;p69"/>
            <p:cNvSpPr/>
            <p:nvPr/>
          </p:nvSpPr>
          <p:spPr>
            <a:xfrm>
              <a:off x="5042845" y="1048825"/>
              <a:ext cx="2253900" cy="35655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7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android.support.animation</a:t>
            </a:r>
            <a:endParaRPr/>
          </a:p>
        </p:txBody>
      </p:sp>
      <p:sp>
        <p:nvSpPr>
          <p:cNvPr id="497" name="Google Shape;497;p70"/>
          <p:cNvSpPr txBox="1"/>
          <p:nvPr>
            <p:ph idx="1" type="body"/>
          </p:nvPr>
        </p:nvSpPr>
        <p:spPr>
          <a:xfrm>
            <a:off x="78775" y="1130900"/>
            <a:ext cx="89424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android.support.animation</a:t>
            </a:r>
            <a:r>
              <a:rPr lang="en">
                <a:solidFill>
                  <a:srgbClr val="000000"/>
                </a:solidFill>
              </a:rPr>
              <a:t> API was introduced in version 25.3.0 of support library.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It includes classes for physics-based animations</a:t>
            </a:r>
            <a:endParaRPr sz="1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dependencies {</a:t>
            </a:r>
            <a:b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b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compile "com.android.support:support-dynamic-animation:</a:t>
            </a:r>
            <a:r>
              <a:rPr i="1"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version_number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b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5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7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Spring animation</a:t>
            </a:r>
            <a:endParaRPr/>
          </a:p>
        </p:txBody>
      </p:sp>
      <p:sp>
        <p:nvSpPr>
          <p:cNvPr id="504" name="Google Shape;504;p7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5" name="Google Shape;505;p71"/>
          <p:cNvSpPr txBox="1"/>
          <p:nvPr>
            <p:ph idx="1" type="body"/>
          </p:nvPr>
        </p:nvSpPr>
        <p:spPr>
          <a:xfrm>
            <a:off x="181350" y="975321"/>
            <a:ext cx="8781300" cy="21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</a:rPr>
              <a:t>In </a:t>
            </a:r>
            <a:r>
              <a:rPr lang="en" sz="2200" u="sng">
                <a:solidFill>
                  <a:schemeClr val="hlink"/>
                </a:solidFill>
                <a:hlinkClick r:id="rId3"/>
              </a:rPr>
              <a:t>spring animation</a:t>
            </a:r>
            <a:r>
              <a:rPr lang="en" sz="2200">
                <a:solidFill>
                  <a:srgbClr val="000000"/>
                </a:solidFill>
              </a:rPr>
              <a:t>, customize spring's stiffness, damping ratio, and final position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</a:rPr>
              <a:t>Spring force updates animation value and velocity on each frame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</a:rPr>
              <a:t>Animation continues until spring force reaches an equilibrium</a:t>
            </a:r>
            <a:endParaRPr sz="2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506" name="Google Shape;506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124" y="2966875"/>
            <a:ext cx="1015559" cy="15066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07" name="Google Shape;507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0731" y="2966100"/>
            <a:ext cx="1035225" cy="1535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08" name="Google Shape;508;p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35325" y="2966875"/>
            <a:ext cx="1053175" cy="15066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09" name="Google Shape;509;p7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57925" y="2944883"/>
            <a:ext cx="1035225" cy="154149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10" name="Google Shape;510;p71"/>
          <p:cNvSpPr txBox="1"/>
          <p:nvPr/>
        </p:nvSpPr>
        <p:spPr>
          <a:xfrm>
            <a:off x="390100" y="4232900"/>
            <a:ext cx="9549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High stiffness</a:t>
            </a:r>
            <a:endParaRPr sz="1000"/>
          </a:p>
        </p:txBody>
      </p:sp>
      <p:sp>
        <p:nvSpPr>
          <p:cNvPr id="511" name="Google Shape;511;p71"/>
          <p:cNvSpPr txBox="1"/>
          <p:nvPr/>
        </p:nvSpPr>
        <p:spPr>
          <a:xfrm>
            <a:off x="2656125" y="4232900"/>
            <a:ext cx="12411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Medium stiffness</a:t>
            </a:r>
            <a:endParaRPr sz="1000"/>
          </a:p>
        </p:txBody>
      </p:sp>
      <p:sp>
        <p:nvSpPr>
          <p:cNvPr id="512" name="Google Shape;512;p71"/>
          <p:cNvSpPr txBox="1"/>
          <p:nvPr/>
        </p:nvSpPr>
        <p:spPr>
          <a:xfrm>
            <a:off x="5075475" y="4213475"/>
            <a:ext cx="9549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Low stiffness</a:t>
            </a:r>
            <a:endParaRPr sz="1000"/>
          </a:p>
        </p:txBody>
      </p:sp>
      <p:sp>
        <p:nvSpPr>
          <p:cNvPr id="513" name="Google Shape;513;p71"/>
          <p:cNvSpPr txBox="1"/>
          <p:nvPr/>
        </p:nvSpPr>
        <p:spPr>
          <a:xfrm>
            <a:off x="7327500" y="4232900"/>
            <a:ext cx="12723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Very low stiffness</a:t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Examples of animation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 </a:t>
            </a:r>
            <a:r>
              <a:rPr lang="en" u="sng">
                <a:solidFill>
                  <a:schemeClr val="hlink"/>
                </a:solidFill>
                <a:hlinkClick r:id="rId3"/>
              </a:rPr>
              <a:t>flip book</a:t>
            </a:r>
            <a:r>
              <a:rPr lang="en">
                <a:solidFill>
                  <a:srgbClr val="000000"/>
                </a:solidFill>
              </a:rPr>
              <a:t> has a different image on each page—when you flip it fast, eyes perceive it as motion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Claymation</a:t>
            </a:r>
            <a:r>
              <a:rPr lang="en">
                <a:solidFill>
                  <a:srgbClr val="000000"/>
                </a:solidFill>
              </a:rPr>
              <a:t> is a type of </a:t>
            </a:r>
            <a:r>
              <a:rPr lang="en" u="sng">
                <a:solidFill>
                  <a:schemeClr val="hlink"/>
                </a:solidFill>
                <a:hlinkClick r:id="rId5"/>
              </a:rPr>
              <a:t>stop-motion animation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User-interface animations, such as flinging a list item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.. and millions of mobile games with character, environment, and UI animations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Code for spring animation</a:t>
            </a:r>
            <a:endParaRPr/>
          </a:p>
        </p:txBody>
      </p:sp>
      <p:sp>
        <p:nvSpPr>
          <p:cNvPr id="519" name="Google Shape;519;p72"/>
          <p:cNvSpPr txBox="1"/>
          <p:nvPr>
            <p:ph idx="1" type="body"/>
          </p:nvPr>
        </p:nvSpPr>
        <p:spPr>
          <a:xfrm>
            <a:off x="255975" y="967600"/>
            <a:ext cx="6468300" cy="3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final SpringAnimation anim = new         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SpringAnimation(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this, DynamicAnimation.Y, 10);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anim.setStartVelocity(10000);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anim.getSpring().setStiffness(STIFFNESS_LOW);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anim.start();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0" name="Google Shape;520;p7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igh_bounce.gif" id="521" name="Google Shape;521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8500" y="1130882"/>
            <a:ext cx="2242650" cy="331851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Fling animation</a:t>
            </a:r>
            <a:endParaRPr/>
          </a:p>
        </p:txBody>
      </p:sp>
      <p:sp>
        <p:nvSpPr>
          <p:cNvPr id="527" name="Google Shape;527;p73"/>
          <p:cNvSpPr txBox="1"/>
          <p:nvPr>
            <p:ph idx="1" type="body"/>
          </p:nvPr>
        </p:nvSpPr>
        <p:spPr>
          <a:xfrm>
            <a:off x="333600" y="961875"/>
            <a:ext cx="8476800" cy="18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Fling animation</a:t>
            </a:r>
            <a:r>
              <a:rPr lang="en">
                <a:solidFill>
                  <a:srgbClr val="000000"/>
                </a:solidFill>
              </a:rPr>
              <a:t> uses friction force proportional to object's velocity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Use to end animation gradually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Initial momentum from gesture velocity gradually slows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Animation ends when velocity makes no visible change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28" name="Google Shape;528;p7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ling-animation.gif" id="529" name="Google Shape;529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6750" y="3255025"/>
            <a:ext cx="4275050" cy="138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Code for fling animation</a:t>
            </a:r>
            <a:endParaRPr/>
          </a:p>
        </p:txBody>
      </p:sp>
      <p:sp>
        <p:nvSpPr>
          <p:cNvPr id="535" name="Google Shape;535;p74"/>
          <p:cNvSpPr txBox="1"/>
          <p:nvPr>
            <p:ph idx="1" type="body"/>
          </p:nvPr>
        </p:nvSpPr>
        <p:spPr>
          <a:xfrm>
            <a:off x="333600" y="1130900"/>
            <a:ext cx="86874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FlingAnimation fling = new FlingAnimation( 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this, DynamicAnimation.ROTATION_X);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fling.setStartVelocity(150)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.setMinValue(0)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.setMaxValue(1000)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.setFriction(0.1f)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.start();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6" name="Google Shape;536;p7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7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What's next?</a:t>
            </a:r>
            <a:endParaRPr/>
          </a:p>
        </p:txBody>
      </p:sp>
      <p:sp>
        <p:nvSpPr>
          <p:cNvPr id="542" name="Google Shape;542;p7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75"/>
          <p:cNvSpPr txBox="1"/>
          <p:nvPr/>
        </p:nvSpPr>
        <p:spPr>
          <a:xfrm>
            <a:off x="311700" y="1868500"/>
            <a:ext cx="8520600" cy="1416900"/>
          </a:xfrm>
          <a:prstGeom prst="rect">
            <a:avLst/>
          </a:prstGeom>
          <a:noFill/>
          <a:ln cap="flat" cmpd="sng" w="38100">
            <a:solidFill>
              <a:srgbClr val="21AA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12.1 Animations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Practical: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12.1 Creating property animations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549" name="Google Shape;549;p7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50" name="Google Shape;550;p7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7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is a frame and frame rate?</a:t>
            </a:r>
            <a:endParaRPr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33600" y="1175875"/>
            <a:ext cx="8073600" cy="31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A </a:t>
            </a:r>
            <a:r>
              <a:rPr i="1" lang="en">
                <a:solidFill>
                  <a:srgbClr val="000000"/>
                </a:solidFill>
              </a:rPr>
              <a:t>frame</a:t>
            </a:r>
            <a:r>
              <a:rPr lang="en">
                <a:solidFill>
                  <a:srgbClr val="000000"/>
                </a:solidFill>
              </a:rPr>
              <a:t> is one image in an animated sequence 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(one screen in a sequence of UI screens on a device)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i="1" lang="en">
                <a:solidFill>
                  <a:srgbClr val="000000"/>
                </a:solidFill>
              </a:rPr>
              <a:t>Frame rate</a:t>
            </a:r>
            <a:r>
              <a:rPr lang="en">
                <a:solidFill>
                  <a:srgbClr val="000000"/>
                </a:solidFill>
              </a:rPr>
              <a:t> is the speed at which frames are displayed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i="1" lang="en">
                <a:solidFill>
                  <a:srgbClr val="000000"/>
                </a:solidFill>
              </a:rPr>
              <a:t>Refresh rate</a:t>
            </a:r>
            <a:r>
              <a:rPr lang="en">
                <a:solidFill>
                  <a:srgbClr val="000000"/>
                </a:solidFill>
              </a:rPr>
              <a:t> is the frequency at which the Android system redraws the screen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If frame rate is...</a:t>
            </a:r>
            <a:endParaRPr/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...slower than refresh rate, animation may stutter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...faster than refresh rate, app is wasting resources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...same as screen refresh rate, animations are smooth and no resources are wasted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000000"/>
                </a:solidFill>
              </a:rPr>
              <a:t>Ideally, frame rate closely matches screen refresh rate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29" name="Google Shape;129;p2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Managing frame rate</a:t>
            </a:r>
            <a:endParaRPr/>
          </a:p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333600" y="1130900"/>
            <a:ext cx="8476800" cy="32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Fortunately, the Android system manages frame rate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</a:rPr>
              <a:t>In most situations, you do not need to manage the frame rate of your animations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